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3" r:id="rId7"/>
    <p:sldId id="287" r:id="rId8"/>
    <p:sldId id="262" r:id="rId9"/>
    <p:sldId id="291" r:id="rId10"/>
    <p:sldId id="264" r:id="rId11"/>
    <p:sldId id="265" r:id="rId12"/>
    <p:sldId id="266" r:id="rId13"/>
    <p:sldId id="288" r:id="rId14"/>
    <p:sldId id="289" r:id="rId15"/>
    <p:sldId id="29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94660"/>
  </p:normalViewPr>
  <p:slideViewPr>
    <p:cSldViewPr snapToGrid="0">
      <p:cViewPr varScale="1">
        <p:scale>
          <a:sx n="68" d="100"/>
          <a:sy n="68" d="100"/>
        </p:scale>
        <p:origin x="4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362238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250000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142523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24897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180932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196CEA8-460E-469D-B827-F04BA7ABB90D}" type="datetimeFigureOut">
              <a:rPr lang="nl-NL" smtClean="0"/>
              <a:t>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357118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196CEA8-460E-469D-B827-F04BA7ABB90D}" type="datetimeFigureOut">
              <a:rPr lang="nl-NL" smtClean="0"/>
              <a:t>9-9-2022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31349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196CEA8-460E-469D-B827-F04BA7ABB90D}" type="datetimeFigureOut">
              <a:rPr lang="nl-NL" smtClean="0"/>
              <a:t>9-9-2022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152538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196CEA8-460E-469D-B827-F04BA7ABB90D}" type="datetimeFigureOut">
              <a:rPr lang="nl-NL" smtClean="0"/>
              <a:t>9-9-2022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320096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196CEA8-460E-469D-B827-F04BA7ABB90D}" type="datetimeFigureOut">
              <a:rPr lang="nl-NL" smtClean="0"/>
              <a:t>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351995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196CEA8-460E-469D-B827-F04BA7ABB90D}" type="datetimeFigureOut">
              <a:rPr lang="nl-NL" smtClean="0"/>
              <a:t>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272311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86E2A-1D2F-4865-BBCF-BFE2F1DAEDF2}" type="slidenum">
              <a:rPr lang="nl-NL" smtClean="0"/>
              <a:t>‹nr.›</a:t>
            </a:fld>
            <a:endParaRPr lang="nl-NL"/>
          </a:p>
        </p:txBody>
      </p:sp>
    </p:spTree>
    <p:extLst>
      <p:ext uri="{BB962C8B-B14F-4D97-AF65-F5344CB8AC3E}">
        <p14:creationId xmlns:p14="http://schemas.microsoft.com/office/powerpoint/2010/main" val="627124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EHBD</a:t>
            </a:r>
          </a:p>
        </p:txBody>
      </p:sp>
      <p:sp>
        <p:nvSpPr>
          <p:cNvPr id="3" name="Ondertitel 2"/>
          <p:cNvSpPr>
            <a:spLocks noGrp="1"/>
          </p:cNvSpPr>
          <p:nvPr>
            <p:ph type="subTitle" idx="1"/>
          </p:nvPr>
        </p:nvSpPr>
        <p:spPr/>
        <p:txBody>
          <a:bodyPr/>
          <a:lstStyle/>
          <a:p>
            <a:r>
              <a:rPr lang="nl-NL" dirty="0"/>
              <a:t>Les 4 </a:t>
            </a:r>
          </a:p>
          <a:p>
            <a:r>
              <a:rPr lang="nl-NL" dirty="0"/>
              <a:t>Gebit en spijsvertering</a:t>
            </a:r>
          </a:p>
        </p:txBody>
      </p:sp>
    </p:spTree>
    <p:extLst>
      <p:ext uri="{BB962C8B-B14F-4D97-AF65-F5344CB8AC3E}">
        <p14:creationId xmlns:p14="http://schemas.microsoft.com/office/powerpoint/2010/main" val="312892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Dunne darm</a:t>
            </a:r>
          </a:p>
        </p:txBody>
      </p:sp>
      <p:sp>
        <p:nvSpPr>
          <p:cNvPr id="3" name="Tijdelijke aanduiding voor inhoud 2"/>
          <p:cNvSpPr>
            <a:spLocks noGrp="1"/>
          </p:cNvSpPr>
          <p:nvPr>
            <p:ph idx="1"/>
          </p:nvPr>
        </p:nvSpPr>
        <p:spPr/>
        <p:txBody>
          <a:bodyPr/>
          <a:lstStyle/>
          <a:p>
            <a:r>
              <a:rPr lang="nl-NL" dirty="0"/>
              <a:t>Maldigestie</a:t>
            </a:r>
          </a:p>
          <a:p>
            <a:pPr lvl="1"/>
            <a:r>
              <a:rPr lang="nl-NL" dirty="0"/>
              <a:t>Bij maldigestie wordt de voeding minder goed verteerd.</a:t>
            </a:r>
          </a:p>
          <a:p>
            <a:pPr lvl="1"/>
            <a:r>
              <a:rPr lang="nl-NL" dirty="0"/>
              <a:t>Veroorzaakt doordat verteringsenzymen niet goed werken. </a:t>
            </a:r>
          </a:p>
          <a:p>
            <a:r>
              <a:rPr lang="nl-NL" dirty="0"/>
              <a:t>Malabsorptie</a:t>
            </a:r>
          </a:p>
          <a:p>
            <a:pPr lvl="1"/>
            <a:r>
              <a:rPr lang="nl-NL" dirty="0"/>
              <a:t>bij malabsorptie worden de voedingsstoffen minder goed opgenomen (geabsorbeerd) door de darmwand.</a:t>
            </a:r>
          </a:p>
          <a:p>
            <a:pPr lvl="1"/>
            <a:r>
              <a:rPr lang="nl-NL" dirty="0"/>
              <a:t>Veroorzaakt door bacteriële overgroei of afwijkingen aan de darmwand. </a:t>
            </a:r>
          </a:p>
        </p:txBody>
      </p:sp>
      <p:pic>
        <p:nvPicPr>
          <p:cNvPr id="4" name="Afbeelding 3"/>
          <p:cNvPicPr>
            <a:picLocks noChangeAspect="1"/>
          </p:cNvPicPr>
          <p:nvPr/>
        </p:nvPicPr>
        <p:blipFill>
          <a:blip r:embed="rId2"/>
          <a:stretch>
            <a:fillRect/>
          </a:stretch>
        </p:blipFill>
        <p:spPr>
          <a:xfrm>
            <a:off x="10574182" y="4970463"/>
            <a:ext cx="1559235" cy="1341437"/>
          </a:xfrm>
          <a:prstGeom prst="rect">
            <a:avLst/>
          </a:prstGeom>
        </p:spPr>
      </p:pic>
    </p:spTree>
    <p:extLst>
      <p:ext uri="{BB962C8B-B14F-4D97-AF65-F5344CB8AC3E}">
        <p14:creationId xmlns:p14="http://schemas.microsoft.com/office/powerpoint/2010/main" val="395911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Dikke darm</a:t>
            </a:r>
          </a:p>
        </p:txBody>
      </p:sp>
      <p:sp>
        <p:nvSpPr>
          <p:cNvPr id="3" name="Tijdelijke aanduiding voor inhoud 2"/>
          <p:cNvSpPr>
            <a:spLocks noGrp="1"/>
          </p:cNvSpPr>
          <p:nvPr>
            <p:ph idx="1"/>
          </p:nvPr>
        </p:nvSpPr>
        <p:spPr/>
        <p:txBody>
          <a:bodyPr>
            <a:normAutofit fontScale="92500" lnSpcReduction="20000"/>
          </a:bodyPr>
          <a:lstStyle/>
          <a:p>
            <a:r>
              <a:rPr lang="nl-NL" dirty="0"/>
              <a:t>Dikke darm diarree wordt veroorzaakt door voedselintolerantie, parasieten en ontstekingen van de dikke darm of endeldarm. </a:t>
            </a:r>
          </a:p>
          <a:p>
            <a:endParaRPr lang="nl-NL" dirty="0"/>
          </a:p>
          <a:p>
            <a:r>
              <a:rPr lang="nl-NL" dirty="0"/>
              <a:t>Behandeling</a:t>
            </a:r>
          </a:p>
          <a:p>
            <a:pPr lvl="1"/>
            <a:r>
              <a:rPr lang="nl-NL" dirty="0"/>
              <a:t>Oorzaak vinden</a:t>
            </a:r>
          </a:p>
          <a:p>
            <a:pPr lvl="1"/>
            <a:r>
              <a:rPr lang="nl-NL" dirty="0"/>
              <a:t>Kleine hoeveelheden licht verteerbaar voedsel laten blijven eten.</a:t>
            </a:r>
          </a:p>
          <a:p>
            <a:pPr lvl="1"/>
            <a:r>
              <a:rPr lang="nl-NL" dirty="0"/>
              <a:t>Vocht toedienen via water, voedsel of infuus. </a:t>
            </a:r>
          </a:p>
          <a:p>
            <a:pPr lvl="1"/>
            <a:endParaRPr lang="nl-NL" dirty="0"/>
          </a:p>
          <a:p>
            <a:r>
              <a:rPr lang="nl-NL" dirty="0"/>
              <a:t>Obstipatie</a:t>
            </a:r>
          </a:p>
          <a:p>
            <a:pPr lvl="1"/>
            <a:r>
              <a:rPr lang="nl-NL" dirty="0"/>
              <a:t>Door harde, droge ontlasting kan de ontlasting niet uit het lichaam.</a:t>
            </a:r>
          </a:p>
          <a:p>
            <a:pPr lvl="1"/>
            <a:endParaRPr lang="nl-NL" dirty="0"/>
          </a:p>
          <a:p>
            <a:r>
              <a:rPr lang="nl-NL" dirty="0" err="1"/>
              <a:t>Caecotrofie</a:t>
            </a:r>
            <a:endParaRPr lang="nl-NL" dirty="0"/>
          </a:p>
          <a:p>
            <a:pPr lvl="1"/>
            <a:r>
              <a:rPr lang="nl-NL" dirty="0"/>
              <a:t>Opeten van de nachtkeutels door konijnen en haasachtigen. </a:t>
            </a:r>
          </a:p>
          <a:p>
            <a:pPr lvl="1"/>
            <a:endParaRPr lang="nl-NL" dirty="0"/>
          </a:p>
        </p:txBody>
      </p:sp>
      <p:pic>
        <p:nvPicPr>
          <p:cNvPr id="1026" name="Picture 2" descr="Afbeeldingsresultaat voor caecotrof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3775" y="3919537"/>
            <a:ext cx="2028825"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4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Lever</a:t>
            </a:r>
          </a:p>
        </p:txBody>
      </p:sp>
      <p:sp>
        <p:nvSpPr>
          <p:cNvPr id="3" name="Tijdelijke aanduiding voor inhoud 2"/>
          <p:cNvSpPr>
            <a:spLocks noGrp="1"/>
          </p:cNvSpPr>
          <p:nvPr>
            <p:ph idx="1"/>
          </p:nvPr>
        </p:nvSpPr>
        <p:spPr/>
        <p:txBody>
          <a:bodyPr/>
          <a:lstStyle/>
          <a:p>
            <a:r>
              <a:rPr lang="nl-NL" dirty="0"/>
              <a:t>Symptomen leverproblemen</a:t>
            </a:r>
          </a:p>
          <a:p>
            <a:pPr lvl="1"/>
            <a:r>
              <a:rPr lang="nl-NL" dirty="0"/>
              <a:t>Gebrek aan eetlust (anorexie)</a:t>
            </a:r>
          </a:p>
          <a:p>
            <a:pPr lvl="1"/>
            <a:r>
              <a:rPr lang="nl-NL" dirty="0"/>
              <a:t>Braken</a:t>
            </a:r>
          </a:p>
          <a:p>
            <a:pPr lvl="1"/>
            <a:r>
              <a:rPr lang="nl-NL" dirty="0"/>
              <a:t>Diarree</a:t>
            </a:r>
          </a:p>
          <a:p>
            <a:pPr lvl="1"/>
            <a:r>
              <a:rPr lang="nl-NL" dirty="0"/>
              <a:t>Sloomheid</a:t>
            </a:r>
          </a:p>
          <a:p>
            <a:pPr lvl="1"/>
            <a:r>
              <a:rPr lang="nl-NL" dirty="0"/>
              <a:t>Slecht uithoudingsvermogen</a:t>
            </a:r>
          </a:p>
          <a:p>
            <a:pPr lvl="1"/>
            <a:r>
              <a:rPr lang="nl-NL" dirty="0"/>
              <a:t>Vermageren</a:t>
            </a:r>
          </a:p>
          <a:p>
            <a:pPr lvl="1"/>
            <a:r>
              <a:rPr lang="nl-NL" dirty="0"/>
              <a:t>Geelzucht</a:t>
            </a:r>
          </a:p>
          <a:p>
            <a:pPr lvl="1"/>
            <a:r>
              <a:rPr lang="nl-NL" dirty="0"/>
              <a:t>Vergrote buikomvang</a:t>
            </a:r>
          </a:p>
          <a:p>
            <a:pPr lvl="1"/>
            <a:r>
              <a:rPr lang="nl-NL" dirty="0"/>
              <a:t>Witte ontlasting </a:t>
            </a:r>
          </a:p>
        </p:txBody>
      </p:sp>
      <p:pic>
        <p:nvPicPr>
          <p:cNvPr id="2050" name="Picture 2" descr="Afbeeldingsresultaat voor geelzucht slijmvliezen 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800" y="3103964"/>
            <a:ext cx="4597400" cy="307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0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Urinewegproblemen </a:t>
            </a:r>
          </a:p>
        </p:txBody>
      </p:sp>
      <p:sp>
        <p:nvSpPr>
          <p:cNvPr id="3" name="Tijdelijke aanduiding voor inhoud 2"/>
          <p:cNvSpPr>
            <a:spLocks noGrp="1"/>
          </p:cNvSpPr>
          <p:nvPr>
            <p:ph idx="1"/>
          </p:nvPr>
        </p:nvSpPr>
        <p:spPr/>
        <p:txBody>
          <a:bodyPr/>
          <a:lstStyle/>
          <a:p>
            <a:r>
              <a:rPr lang="nl-NL" dirty="0"/>
              <a:t>Symptomen urinewegproblemen:</a:t>
            </a:r>
          </a:p>
          <a:p>
            <a:pPr lvl="1"/>
            <a:r>
              <a:rPr lang="nl-NL" dirty="0"/>
              <a:t>Problemen bij plassen</a:t>
            </a:r>
          </a:p>
          <a:p>
            <a:pPr lvl="1"/>
            <a:r>
              <a:rPr lang="nl-NL" dirty="0"/>
              <a:t>Te weinig of geen urine</a:t>
            </a:r>
          </a:p>
          <a:p>
            <a:pPr lvl="1"/>
            <a:r>
              <a:rPr lang="nl-NL" dirty="0"/>
              <a:t>Moeizaam plassen</a:t>
            </a:r>
          </a:p>
          <a:p>
            <a:pPr lvl="1"/>
            <a:r>
              <a:rPr lang="nl-NL" dirty="0"/>
              <a:t>Onzindelijkheid (incontinentie)</a:t>
            </a:r>
          </a:p>
          <a:p>
            <a:pPr lvl="1"/>
            <a:r>
              <a:rPr lang="nl-NL" dirty="0"/>
              <a:t>Nachtelijke incontinentie</a:t>
            </a:r>
          </a:p>
          <a:p>
            <a:pPr lvl="1"/>
            <a:r>
              <a:rPr lang="nl-NL" dirty="0"/>
              <a:t>Pijnlijk plassen</a:t>
            </a:r>
          </a:p>
          <a:p>
            <a:pPr lvl="1"/>
            <a:r>
              <a:rPr lang="nl-NL" dirty="0"/>
              <a:t>Productie van urine met een abnormale kleur (rood, bruin)</a:t>
            </a:r>
          </a:p>
          <a:p>
            <a:pPr lvl="1"/>
            <a:r>
              <a:rPr lang="nl-NL" dirty="0"/>
              <a:t>Geurige urine</a:t>
            </a:r>
          </a:p>
          <a:p>
            <a:pPr lvl="1"/>
            <a:r>
              <a:rPr lang="nl-NL" dirty="0"/>
              <a:t>PU/PD = Poly </a:t>
            </a:r>
            <a:r>
              <a:rPr lang="nl-NL" dirty="0" err="1"/>
              <a:t>Urie</a:t>
            </a:r>
            <a:r>
              <a:rPr lang="nl-NL" dirty="0"/>
              <a:t> en Poly </a:t>
            </a:r>
            <a:r>
              <a:rPr lang="nl-NL" dirty="0" err="1"/>
              <a:t>Dipsie</a:t>
            </a:r>
            <a:r>
              <a:rPr lang="nl-NL" dirty="0"/>
              <a:t> = Veel </a:t>
            </a:r>
            <a:r>
              <a:rPr lang="nl-NL" dirty="0" err="1"/>
              <a:t>plasen</a:t>
            </a:r>
            <a:r>
              <a:rPr lang="nl-NL" dirty="0"/>
              <a:t> en veel drinken.</a:t>
            </a:r>
          </a:p>
        </p:txBody>
      </p:sp>
    </p:spTree>
    <p:extLst>
      <p:ext uri="{BB962C8B-B14F-4D97-AF65-F5344CB8AC3E}">
        <p14:creationId xmlns:p14="http://schemas.microsoft.com/office/powerpoint/2010/main" val="389174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Chronische nierproblemen</a:t>
            </a:r>
          </a:p>
        </p:txBody>
      </p:sp>
      <p:sp>
        <p:nvSpPr>
          <p:cNvPr id="3" name="Tijdelijke aanduiding voor inhoud 2"/>
          <p:cNvSpPr>
            <a:spLocks noGrp="1"/>
          </p:cNvSpPr>
          <p:nvPr>
            <p:ph idx="1"/>
          </p:nvPr>
        </p:nvSpPr>
        <p:spPr/>
        <p:txBody>
          <a:bodyPr/>
          <a:lstStyle/>
          <a:p>
            <a:r>
              <a:rPr lang="nl-NL" dirty="0"/>
              <a:t>Symptomen van chronische nierproblemen:</a:t>
            </a:r>
          </a:p>
          <a:p>
            <a:pPr lvl="1"/>
            <a:r>
              <a:rPr lang="nl-NL" dirty="0"/>
              <a:t>PU/PD = Veel plassen en veel drinken.</a:t>
            </a:r>
          </a:p>
          <a:p>
            <a:pPr lvl="1"/>
            <a:r>
              <a:rPr lang="nl-NL" dirty="0"/>
              <a:t>Verhoogde zuurgraad van het bloed</a:t>
            </a:r>
          </a:p>
          <a:p>
            <a:pPr lvl="1"/>
            <a:r>
              <a:rPr lang="nl-NL" dirty="0"/>
              <a:t>Bloedarmoede</a:t>
            </a:r>
          </a:p>
          <a:p>
            <a:pPr lvl="1"/>
            <a:r>
              <a:rPr lang="nl-NL" dirty="0"/>
              <a:t>Doffe vacht en vermagering</a:t>
            </a:r>
          </a:p>
          <a:p>
            <a:pPr lvl="1"/>
            <a:endParaRPr lang="nl-NL" dirty="0"/>
          </a:p>
          <a:p>
            <a:pPr lvl="1"/>
            <a:endParaRPr lang="nl-NL" dirty="0"/>
          </a:p>
        </p:txBody>
      </p:sp>
    </p:spTree>
    <p:extLst>
      <p:ext uri="{BB962C8B-B14F-4D97-AF65-F5344CB8AC3E}">
        <p14:creationId xmlns:p14="http://schemas.microsoft.com/office/powerpoint/2010/main" val="2635729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Blaasontsteking</a:t>
            </a:r>
          </a:p>
        </p:txBody>
      </p:sp>
      <p:sp>
        <p:nvSpPr>
          <p:cNvPr id="3" name="Tijdelijke aanduiding voor inhoud 2"/>
          <p:cNvSpPr>
            <a:spLocks noGrp="1"/>
          </p:cNvSpPr>
          <p:nvPr>
            <p:ph idx="1"/>
          </p:nvPr>
        </p:nvSpPr>
        <p:spPr/>
        <p:txBody>
          <a:bodyPr>
            <a:normAutofit fontScale="92500"/>
          </a:bodyPr>
          <a:lstStyle/>
          <a:p>
            <a:r>
              <a:rPr lang="nl-NL" dirty="0"/>
              <a:t>Symptomen van blaasontsteking zijn:</a:t>
            </a:r>
          </a:p>
          <a:p>
            <a:pPr lvl="1"/>
            <a:r>
              <a:rPr lang="nl-NL" dirty="0"/>
              <a:t>Moeizaam plassen</a:t>
            </a:r>
          </a:p>
          <a:p>
            <a:pPr lvl="1"/>
            <a:r>
              <a:rPr lang="nl-NL" dirty="0"/>
              <a:t>Te vaak plassen</a:t>
            </a:r>
          </a:p>
          <a:p>
            <a:pPr lvl="1"/>
            <a:r>
              <a:rPr lang="nl-NL" dirty="0"/>
              <a:t>Onzindelijkheid/Incontinentie</a:t>
            </a:r>
          </a:p>
          <a:p>
            <a:pPr lvl="2"/>
            <a:r>
              <a:rPr lang="nl-NL" dirty="0"/>
              <a:t>Bij blaasontsteking kan de drang tot plassen zo sterk zijn, dat het in huis gaat plassen. Sommige katten plassen niet meer op de kattenbak, maar op vreemde plaatsen.</a:t>
            </a:r>
          </a:p>
          <a:p>
            <a:pPr lvl="1"/>
            <a:r>
              <a:rPr lang="nl-NL" dirty="0"/>
              <a:t>Afwijkende urine </a:t>
            </a:r>
          </a:p>
          <a:p>
            <a:pPr lvl="2"/>
            <a:r>
              <a:rPr lang="nl-NL" dirty="0"/>
              <a:t>Bloed bij urine, stinkende geur. </a:t>
            </a:r>
          </a:p>
          <a:p>
            <a:pPr lvl="2"/>
            <a:endParaRPr lang="nl-NL" dirty="0"/>
          </a:p>
          <a:p>
            <a:r>
              <a:rPr lang="nl-NL" dirty="0"/>
              <a:t>Een belangrijk verschil tussen blaasontsteking bij honden en katten in de infectie. Bij de hond is er meestal sprake van een bacteriële infectie, bij de kat niet. Bij de kat is het vrijwel altijd het gevolg van stress of blaasgruis.</a:t>
            </a:r>
          </a:p>
        </p:txBody>
      </p:sp>
    </p:spTree>
    <p:extLst>
      <p:ext uri="{BB962C8B-B14F-4D97-AF65-F5344CB8AC3E}">
        <p14:creationId xmlns:p14="http://schemas.microsoft.com/office/powerpoint/2010/main" val="356077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Mondholte</a:t>
            </a:r>
          </a:p>
        </p:txBody>
      </p:sp>
      <p:sp>
        <p:nvSpPr>
          <p:cNvPr id="3" name="Tijdelijke aanduiding voor inhoud 2"/>
          <p:cNvSpPr>
            <a:spLocks noGrp="1"/>
          </p:cNvSpPr>
          <p:nvPr>
            <p:ph idx="1"/>
          </p:nvPr>
        </p:nvSpPr>
        <p:spPr/>
        <p:txBody>
          <a:bodyPr/>
          <a:lstStyle/>
          <a:p>
            <a:r>
              <a:rPr lang="nl-NL" dirty="0"/>
              <a:t>Symptomen afwijkingen in de mondholte van een dier</a:t>
            </a:r>
          </a:p>
          <a:p>
            <a:pPr lvl="1"/>
            <a:r>
              <a:rPr lang="nl-NL" dirty="0"/>
              <a:t>Uit de bek ruiken</a:t>
            </a:r>
          </a:p>
          <a:p>
            <a:pPr lvl="1"/>
            <a:r>
              <a:rPr lang="nl-NL" dirty="0"/>
              <a:t>Moeilijk eten of drinken</a:t>
            </a:r>
          </a:p>
          <a:p>
            <a:pPr lvl="1"/>
            <a:r>
              <a:rPr lang="nl-NL" dirty="0"/>
              <a:t>Pijn bij betasten</a:t>
            </a:r>
          </a:p>
          <a:p>
            <a:pPr lvl="1"/>
            <a:r>
              <a:rPr lang="nl-NL" dirty="0"/>
              <a:t>Speekselen</a:t>
            </a:r>
          </a:p>
          <a:p>
            <a:pPr lvl="1"/>
            <a:r>
              <a:rPr lang="nl-NL" dirty="0"/>
              <a:t>Verlies van tanden</a:t>
            </a:r>
          </a:p>
        </p:txBody>
      </p:sp>
    </p:spTree>
    <p:extLst>
      <p:ext uri="{BB962C8B-B14F-4D97-AF65-F5344CB8AC3E}">
        <p14:creationId xmlns:p14="http://schemas.microsoft.com/office/powerpoint/2010/main" val="406932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a:t>Afwijkende vormen</a:t>
            </a:r>
            <a:br>
              <a:rPr lang="nl-NL" sz="3600" dirty="0"/>
            </a:br>
            <a:r>
              <a:rPr lang="nl-NL" sz="3600" dirty="0"/>
              <a:t>mondholte en gebit</a:t>
            </a:r>
          </a:p>
        </p:txBody>
      </p:sp>
      <p:sp>
        <p:nvSpPr>
          <p:cNvPr id="3" name="Tijdelijke aanduiding voor inhoud 2"/>
          <p:cNvSpPr>
            <a:spLocks noGrp="1"/>
          </p:cNvSpPr>
          <p:nvPr>
            <p:ph idx="1"/>
          </p:nvPr>
        </p:nvSpPr>
        <p:spPr/>
        <p:txBody>
          <a:bodyPr>
            <a:normAutofit fontScale="92500" lnSpcReduction="10000"/>
          </a:bodyPr>
          <a:lstStyle/>
          <a:p>
            <a:r>
              <a:rPr lang="nl-NL" dirty="0"/>
              <a:t>Bovenbijter</a:t>
            </a:r>
          </a:p>
          <a:p>
            <a:pPr lvl="1"/>
            <a:r>
              <a:rPr lang="nl-NL" dirty="0"/>
              <a:t>Als de bovenkaak langer is dan de onderkaak</a:t>
            </a:r>
          </a:p>
          <a:p>
            <a:r>
              <a:rPr lang="nl-NL" dirty="0"/>
              <a:t>Onderbijter</a:t>
            </a:r>
          </a:p>
          <a:p>
            <a:pPr lvl="1"/>
            <a:r>
              <a:rPr lang="nl-NL" dirty="0"/>
              <a:t>Bij brachycefale honden is de onderkaak soms langer dan de bovenkaak.</a:t>
            </a:r>
          </a:p>
          <a:p>
            <a:r>
              <a:rPr lang="nl-NL" dirty="0"/>
              <a:t>Gespleten gehemelte</a:t>
            </a:r>
          </a:p>
          <a:p>
            <a:pPr lvl="1"/>
            <a:r>
              <a:rPr lang="nl-NL" dirty="0"/>
              <a:t>Een gespleten gehemelte is een gehemelte die niet helemaal gesloten is. Het is meestal aangeboren en jonge dieren hebben problemen met ademhalen, voedsel eten doordat het via de neus terug loopt, wat weer tot verstikking kan leiden. </a:t>
            </a:r>
          </a:p>
          <a:p>
            <a:r>
              <a:rPr lang="nl-NL" dirty="0"/>
              <a:t>Blijvende melktanden operatief verwijderen!</a:t>
            </a:r>
          </a:p>
          <a:p>
            <a:pPr lvl="1"/>
            <a:r>
              <a:rPr lang="nl-NL" dirty="0"/>
              <a:t>De blijvende melktanden moeten operatief worden verwijderd, omdat er anders een afwijkende stand van het volwassen gebit kan ontstaan. Ook is er een grotere kans op ontstekingen en tandbederf. </a:t>
            </a:r>
          </a:p>
          <a:p>
            <a:pPr lvl="1"/>
            <a:endParaRPr lang="nl-NL" dirty="0"/>
          </a:p>
        </p:txBody>
      </p:sp>
      <p:pic>
        <p:nvPicPr>
          <p:cNvPr id="4" name="Afbeelding 3"/>
          <p:cNvPicPr>
            <a:picLocks noChangeAspect="1"/>
          </p:cNvPicPr>
          <p:nvPr/>
        </p:nvPicPr>
        <p:blipFill>
          <a:blip r:embed="rId2"/>
          <a:stretch>
            <a:fillRect/>
          </a:stretch>
        </p:blipFill>
        <p:spPr>
          <a:xfrm>
            <a:off x="9999662" y="1690688"/>
            <a:ext cx="1895475" cy="1533525"/>
          </a:xfrm>
          <a:prstGeom prst="rect">
            <a:avLst/>
          </a:prstGeom>
        </p:spPr>
      </p:pic>
    </p:spTree>
    <p:extLst>
      <p:ext uri="{BB962C8B-B14F-4D97-AF65-F5344CB8AC3E}">
        <p14:creationId xmlns:p14="http://schemas.microsoft.com/office/powerpoint/2010/main" val="65499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Tandplak, Tandsteen</a:t>
            </a:r>
            <a:br>
              <a:rPr lang="nl-NL" dirty="0"/>
            </a:br>
            <a:r>
              <a:rPr lang="nl-NL" dirty="0"/>
              <a:t>en Tandvlees ontsteking</a:t>
            </a:r>
          </a:p>
        </p:txBody>
      </p:sp>
      <p:sp>
        <p:nvSpPr>
          <p:cNvPr id="3" name="Tijdelijke aanduiding voor inhoud 2"/>
          <p:cNvSpPr>
            <a:spLocks noGrp="1"/>
          </p:cNvSpPr>
          <p:nvPr>
            <p:ph idx="1"/>
          </p:nvPr>
        </p:nvSpPr>
        <p:spPr>
          <a:xfrm>
            <a:off x="838200" y="1825625"/>
            <a:ext cx="4625975" cy="4351338"/>
          </a:xfrm>
        </p:spPr>
        <p:txBody>
          <a:bodyPr>
            <a:normAutofit fontScale="92500" lnSpcReduction="10000"/>
          </a:bodyPr>
          <a:lstStyle/>
          <a:p>
            <a:r>
              <a:rPr lang="nl-NL" dirty="0"/>
              <a:t>Tandplak is een gelige aanslag op de tanden veroorzaakt door voedingsresten en bacteriën op de tanden.</a:t>
            </a:r>
          </a:p>
          <a:p>
            <a:r>
              <a:rPr lang="nl-NL" dirty="0"/>
              <a:t>Als je de tandplak op en tussen de tanden niet goed verwijdert, zorgen de bacteriën in de tandplak ervoor dat het tandvlees ontstoken raakt.</a:t>
            </a:r>
          </a:p>
          <a:p>
            <a:r>
              <a:rPr lang="nl-NL" dirty="0"/>
              <a:t>Niet verwijderde tandplak kan hard worden en verkalken tot tandsteen.</a:t>
            </a:r>
          </a:p>
          <a:p>
            <a:endParaRPr lang="nl-NL" dirty="0"/>
          </a:p>
        </p:txBody>
      </p:sp>
      <p:pic>
        <p:nvPicPr>
          <p:cNvPr id="4" name="Afbeelding 3"/>
          <p:cNvPicPr>
            <a:picLocks noChangeAspect="1"/>
          </p:cNvPicPr>
          <p:nvPr/>
        </p:nvPicPr>
        <p:blipFill>
          <a:blip r:embed="rId2"/>
          <a:stretch>
            <a:fillRect/>
          </a:stretch>
        </p:blipFill>
        <p:spPr>
          <a:xfrm>
            <a:off x="5464175" y="1718216"/>
            <a:ext cx="6169025" cy="4566156"/>
          </a:xfrm>
          <a:prstGeom prst="rect">
            <a:avLst/>
          </a:prstGeom>
        </p:spPr>
      </p:pic>
    </p:spTree>
    <p:extLst>
      <p:ext uri="{BB962C8B-B14F-4D97-AF65-F5344CB8AC3E}">
        <p14:creationId xmlns:p14="http://schemas.microsoft.com/office/powerpoint/2010/main" val="265860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Haasachtigen en knaagdieren</a:t>
            </a:r>
          </a:p>
        </p:txBody>
      </p:sp>
      <p:sp>
        <p:nvSpPr>
          <p:cNvPr id="3" name="Tijdelijke aanduiding voor inhoud 2"/>
          <p:cNvSpPr>
            <a:spLocks noGrp="1"/>
          </p:cNvSpPr>
          <p:nvPr>
            <p:ph idx="1"/>
          </p:nvPr>
        </p:nvSpPr>
        <p:spPr>
          <a:xfrm>
            <a:off x="838200" y="1825625"/>
            <a:ext cx="8432800" cy="4351338"/>
          </a:xfrm>
        </p:spPr>
        <p:txBody>
          <a:bodyPr>
            <a:normAutofit fontScale="77500" lnSpcReduction="20000"/>
          </a:bodyPr>
          <a:lstStyle/>
          <a:p>
            <a:r>
              <a:rPr lang="nl-NL" dirty="0"/>
              <a:t>Bij haasachtigen en knaagdieren groeien de tanden het hele leven door. Wanneer de tanden niet goed op elkaar aansluiten, slijten ze onvoldoende. Ze groeien dan te ver door of er komen haakjes op de kiezen. </a:t>
            </a:r>
          </a:p>
          <a:p>
            <a:endParaRPr lang="nl-NL" dirty="0"/>
          </a:p>
          <a:p>
            <a:r>
              <a:rPr lang="nl-NL" dirty="0"/>
              <a:t>Symptomen te lange tanden en kiezen</a:t>
            </a:r>
          </a:p>
          <a:p>
            <a:pPr lvl="1"/>
            <a:r>
              <a:rPr lang="nl-NL" dirty="0"/>
              <a:t>Kwijlen</a:t>
            </a:r>
          </a:p>
          <a:p>
            <a:pPr lvl="1"/>
            <a:r>
              <a:rPr lang="nl-NL" dirty="0"/>
              <a:t>Geen harde dingen willen eten. </a:t>
            </a:r>
          </a:p>
          <a:p>
            <a:pPr lvl="1"/>
            <a:r>
              <a:rPr lang="nl-NL" dirty="0"/>
              <a:t>Abnormale ontlasting. </a:t>
            </a:r>
          </a:p>
          <a:p>
            <a:pPr lvl="1"/>
            <a:endParaRPr lang="nl-NL" dirty="0"/>
          </a:p>
          <a:p>
            <a:r>
              <a:rPr lang="nl-NL" dirty="0"/>
              <a:t>Behandeling</a:t>
            </a:r>
          </a:p>
          <a:p>
            <a:pPr lvl="1"/>
            <a:r>
              <a:rPr lang="nl-NL" dirty="0"/>
              <a:t>Afslijpen tanden en/of kiezen door de dierenarts.</a:t>
            </a:r>
          </a:p>
          <a:p>
            <a:pPr lvl="1"/>
            <a:r>
              <a:rPr lang="nl-NL" dirty="0"/>
              <a:t>NIET knippen, dan kunnen de tanden splijten. </a:t>
            </a:r>
          </a:p>
          <a:p>
            <a:pPr lvl="1"/>
            <a:r>
              <a:rPr lang="nl-NL" dirty="0"/>
              <a:t>Omdat tanden altijd blijven groeien, kunnen snijtanden ook getrokken worden. </a:t>
            </a:r>
          </a:p>
        </p:txBody>
      </p:sp>
      <p:pic>
        <p:nvPicPr>
          <p:cNvPr id="4" name="Afbeelding 3"/>
          <p:cNvPicPr>
            <a:picLocks noChangeAspect="1"/>
          </p:cNvPicPr>
          <p:nvPr/>
        </p:nvPicPr>
        <p:blipFill>
          <a:blip r:embed="rId2"/>
          <a:stretch>
            <a:fillRect/>
          </a:stretch>
        </p:blipFill>
        <p:spPr>
          <a:xfrm>
            <a:off x="9043717" y="1825625"/>
            <a:ext cx="2676795" cy="1984375"/>
          </a:xfrm>
          <a:prstGeom prst="rect">
            <a:avLst/>
          </a:prstGeom>
        </p:spPr>
      </p:pic>
      <p:pic>
        <p:nvPicPr>
          <p:cNvPr id="5" name="Afbeelding 4"/>
          <p:cNvPicPr>
            <a:picLocks noChangeAspect="1"/>
          </p:cNvPicPr>
          <p:nvPr/>
        </p:nvPicPr>
        <p:blipFill>
          <a:blip r:embed="rId3"/>
          <a:stretch>
            <a:fillRect/>
          </a:stretch>
        </p:blipFill>
        <p:spPr>
          <a:xfrm>
            <a:off x="9043716" y="4152106"/>
            <a:ext cx="2676795" cy="1925414"/>
          </a:xfrm>
          <a:prstGeom prst="rect">
            <a:avLst/>
          </a:prstGeom>
        </p:spPr>
      </p:pic>
    </p:spTree>
    <p:extLst>
      <p:ext uri="{BB962C8B-B14F-4D97-AF65-F5344CB8AC3E}">
        <p14:creationId xmlns:p14="http://schemas.microsoft.com/office/powerpoint/2010/main" val="123850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Maagtorsie</a:t>
            </a:r>
          </a:p>
        </p:txBody>
      </p:sp>
      <p:sp>
        <p:nvSpPr>
          <p:cNvPr id="3" name="Tijdelijke aanduiding voor inhoud 2"/>
          <p:cNvSpPr>
            <a:spLocks noGrp="1"/>
          </p:cNvSpPr>
          <p:nvPr>
            <p:ph idx="1"/>
          </p:nvPr>
        </p:nvSpPr>
        <p:spPr>
          <a:xfrm>
            <a:off x="838200" y="1825625"/>
            <a:ext cx="6045200" cy="4351338"/>
          </a:xfrm>
        </p:spPr>
        <p:txBody>
          <a:bodyPr/>
          <a:lstStyle/>
          <a:p>
            <a:r>
              <a:rPr lang="nl-NL" dirty="0"/>
              <a:t>Maagkanteling.</a:t>
            </a:r>
          </a:p>
          <a:p>
            <a:endParaRPr lang="nl-NL" dirty="0"/>
          </a:p>
          <a:p>
            <a:r>
              <a:rPr lang="nl-NL" dirty="0"/>
              <a:t>Symptomen:</a:t>
            </a:r>
          </a:p>
          <a:p>
            <a:pPr lvl="1"/>
            <a:r>
              <a:rPr lang="nl-NL" dirty="0"/>
              <a:t>Onrust</a:t>
            </a:r>
          </a:p>
          <a:p>
            <a:pPr lvl="1"/>
            <a:r>
              <a:rPr lang="nl-NL" dirty="0"/>
              <a:t>Loze braakbewegingen</a:t>
            </a:r>
          </a:p>
          <a:p>
            <a:pPr lvl="1"/>
            <a:r>
              <a:rPr lang="nl-NL" dirty="0"/>
              <a:t>Speekselen</a:t>
            </a:r>
          </a:p>
          <a:p>
            <a:pPr lvl="1"/>
            <a:r>
              <a:rPr lang="nl-NL" dirty="0"/>
              <a:t>Vergroting buikomvang (gas)</a:t>
            </a:r>
          </a:p>
          <a:p>
            <a:pPr lvl="1"/>
            <a:r>
              <a:rPr lang="nl-NL" dirty="0"/>
              <a:t>Shock</a:t>
            </a:r>
          </a:p>
        </p:txBody>
      </p:sp>
      <p:pic>
        <p:nvPicPr>
          <p:cNvPr id="4" name="Afbeelding 3"/>
          <p:cNvPicPr>
            <a:picLocks noChangeAspect="1"/>
          </p:cNvPicPr>
          <p:nvPr/>
        </p:nvPicPr>
        <p:blipFill>
          <a:blip r:embed="rId2"/>
          <a:stretch>
            <a:fillRect/>
          </a:stretch>
        </p:blipFill>
        <p:spPr>
          <a:xfrm>
            <a:off x="6883400" y="2336800"/>
            <a:ext cx="5076825" cy="3124200"/>
          </a:xfrm>
          <a:prstGeom prst="rect">
            <a:avLst/>
          </a:prstGeom>
        </p:spPr>
      </p:pic>
    </p:spTree>
    <p:extLst>
      <p:ext uri="{BB962C8B-B14F-4D97-AF65-F5344CB8AC3E}">
        <p14:creationId xmlns:p14="http://schemas.microsoft.com/office/powerpoint/2010/main" val="136671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Maagtorsie</a:t>
            </a:r>
          </a:p>
        </p:txBody>
      </p:sp>
      <p:sp>
        <p:nvSpPr>
          <p:cNvPr id="3" name="Tijdelijke aanduiding voor inhoud 2"/>
          <p:cNvSpPr>
            <a:spLocks noGrp="1"/>
          </p:cNvSpPr>
          <p:nvPr>
            <p:ph idx="1"/>
          </p:nvPr>
        </p:nvSpPr>
        <p:spPr/>
        <p:txBody>
          <a:bodyPr>
            <a:normAutofit/>
          </a:bodyPr>
          <a:lstStyle/>
          <a:p>
            <a:pPr fontAlgn="t"/>
            <a:r>
              <a:rPr lang="nl-NL" dirty="0"/>
              <a:t>Maagtorsie is een kanteling van de maag, waardoor het aanvoer en afvoer kanaal worden afgesloten. </a:t>
            </a:r>
          </a:p>
          <a:p>
            <a:pPr fontAlgn="t"/>
            <a:endParaRPr lang="nl-NL" dirty="0"/>
          </a:p>
          <a:p>
            <a:pPr fontAlgn="t"/>
            <a:r>
              <a:rPr lang="nl-NL" dirty="0"/>
              <a:t>Kun je herkennen aan:</a:t>
            </a:r>
          </a:p>
          <a:p>
            <a:pPr lvl="1" fontAlgn="t"/>
            <a:r>
              <a:rPr lang="nl-NL" dirty="0"/>
              <a:t>Dier wordt onrustig.</a:t>
            </a:r>
          </a:p>
          <a:p>
            <a:pPr lvl="1" fontAlgn="t"/>
            <a:r>
              <a:rPr lang="nl-NL" dirty="0"/>
              <a:t>Begint te kwijlen, heeft braakneigingen zonder iets te braken.</a:t>
            </a:r>
          </a:p>
          <a:p>
            <a:pPr lvl="1" fontAlgn="t"/>
            <a:r>
              <a:rPr lang="nl-NL" dirty="0"/>
              <a:t> Buik kan snel opzwellen (vooral links) en dier kan in shock raken.</a:t>
            </a:r>
          </a:p>
          <a:p>
            <a:pPr lvl="1" fontAlgn="t"/>
            <a:endParaRPr lang="nl-NL" dirty="0"/>
          </a:p>
          <a:p>
            <a:pPr fontAlgn="t"/>
            <a:r>
              <a:rPr lang="nl-NL" dirty="0"/>
              <a:t> Direct naar de dierenarts!</a:t>
            </a:r>
          </a:p>
          <a:p>
            <a:pPr fontAlgn="t"/>
            <a:endParaRPr lang="nl-NL" dirty="0"/>
          </a:p>
        </p:txBody>
      </p:sp>
      <p:pic>
        <p:nvPicPr>
          <p:cNvPr id="10242" name="Picture 2" descr="Afbeeldingsresultaat voor maagtorsie 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1564" y="2547574"/>
            <a:ext cx="2857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44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Braken</a:t>
            </a:r>
          </a:p>
        </p:txBody>
      </p:sp>
      <p:sp>
        <p:nvSpPr>
          <p:cNvPr id="3" name="Tijdelijke aanduiding voor inhoud 2"/>
          <p:cNvSpPr>
            <a:spLocks noGrp="1"/>
          </p:cNvSpPr>
          <p:nvPr>
            <p:ph idx="1"/>
          </p:nvPr>
        </p:nvSpPr>
        <p:spPr>
          <a:xfrm>
            <a:off x="838200" y="1825624"/>
            <a:ext cx="10515600" cy="4600575"/>
          </a:xfrm>
        </p:spPr>
        <p:txBody>
          <a:bodyPr>
            <a:normAutofit fontScale="85000" lnSpcReduction="10000"/>
          </a:bodyPr>
          <a:lstStyle/>
          <a:p>
            <a:r>
              <a:rPr lang="nl-NL" dirty="0"/>
              <a:t>Afwijkingen van organen die kunnen laten braken:</a:t>
            </a:r>
          </a:p>
          <a:p>
            <a:pPr lvl="1"/>
            <a:r>
              <a:rPr lang="nl-NL" dirty="0"/>
              <a:t>Keelholte</a:t>
            </a:r>
          </a:p>
          <a:p>
            <a:pPr lvl="1"/>
            <a:r>
              <a:rPr lang="nl-NL" dirty="0"/>
              <a:t>Maag</a:t>
            </a:r>
          </a:p>
          <a:p>
            <a:pPr lvl="1"/>
            <a:r>
              <a:rPr lang="nl-NL" dirty="0"/>
              <a:t>Darmen</a:t>
            </a:r>
          </a:p>
          <a:p>
            <a:pPr lvl="1"/>
            <a:r>
              <a:rPr lang="nl-NL" dirty="0"/>
              <a:t>Alvleesklier</a:t>
            </a:r>
          </a:p>
          <a:p>
            <a:pPr lvl="1"/>
            <a:r>
              <a:rPr lang="nl-NL" dirty="0"/>
              <a:t>Hersenen</a:t>
            </a:r>
          </a:p>
          <a:p>
            <a:pPr lvl="1"/>
            <a:r>
              <a:rPr lang="nl-NL" dirty="0"/>
              <a:t>Lever- en galwegen</a:t>
            </a:r>
          </a:p>
          <a:p>
            <a:pPr lvl="1"/>
            <a:r>
              <a:rPr lang="nl-NL" dirty="0"/>
              <a:t>Urinewegen</a:t>
            </a:r>
          </a:p>
          <a:p>
            <a:pPr lvl="1"/>
            <a:r>
              <a:rPr lang="nl-NL" dirty="0"/>
              <a:t>Buikvlies</a:t>
            </a:r>
          </a:p>
          <a:p>
            <a:pPr lvl="1"/>
            <a:r>
              <a:rPr lang="nl-NL" dirty="0"/>
              <a:t>Hormoonstelsel</a:t>
            </a:r>
          </a:p>
          <a:p>
            <a:pPr lvl="1"/>
            <a:r>
              <a:rPr lang="nl-NL" dirty="0"/>
              <a:t>Evenwichtsorgaan </a:t>
            </a:r>
          </a:p>
          <a:p>
            <a:pPr lvl="1"/>
            <a:r>
              <a:rPr lang="nl-NL" dirty="0"/>
              <a:t>Vergiftiging</a:t>
            </a:r>
          </a:p>
          <a:p>
            <a:pPr marL="457200" lvl="1" indent="0">
              <a:buNone/>
            </a:pPr>
            <a:endParaRPr lang="nl-NL" dirty="0"/>
          </a:p>
          <a:p>
            <a:r>
              <a:rPr lang="nl-NL" dirty="0"/>
              <a:t>Als een dier een bijtende stof heeft ingeslikt, mag je een dier nooit laten braken.</a:t>
            </a:r>
          </a:p>
        </p:txBody>
      </p:sp>
      <p:pic>
        <p:nvPicPr>
          <p:cNvPr id="4" name="Afbeelding 3"/>
          <p:cNvPicPr>
            <a:picLocks noChangeAspect="1"/>
          </p:cNvPicPr>
          <p:nvPr/>
        </p:nvPicPr>
        <p:blipFill>
          <a:blip r:embed="rId2"/>
          <a:stretch>
            <a:fillRect/>
          </a:stretch>
        </p:blipFill>
        <p:spPr>
          <a:xfrm>
            <a:off x="7148513" y="2748436"/>
            <a:ext cx="4205287" cy="2150587"/>
          </a:xfrm>
          <a:prstGeom prst="rect">
            <a:avLst/>
          </a:prstGeom>
        </p:spPr>
      </p:pic>
    </p:spTree>
    <p:extLst>
      <p:ext uri="{BB962C8B-B14F-4D97-AF65-F5344CB8AC3E}">
        <p14:creationId xmlns:p14="http://schemas.microsoft.com/office/powerpoint/2010/main" val="220211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Vergiftigingssymptomen </a:t>
            </a:r>
          </a:p>
        </p:txBody>
      </p:sp>
      <p:sp>
        <p:nvSpPr>
          <p:cNvPr id="3" name="Tijdelijke aanduiding voor inhoud 2"/>
          <p:cNvSpPr>
            <a:spLocks noGrp="1"/>
          </p:cNvSpPr>
          <p:nvPr>
            <p:ph idx="1"/>
          </p:nvPr>
        </p:nvSpPr>
        <p:spPr/>
        <p:txBody>
          <a:bodyPr/>
          <a:lstStyle/>
          <a:p>
            <a:r>
              <a:rPr lang="nl-NL" dirty="0"/>
              <a:t>Bij inname via de bek; braken, diarree, speekselvloed, krampen</a:t>
            </a:r>
          </a:p>
          <a:p>
            <a:r>
              <a:rPr lang="nl-NL" dirty="0"/>
              <a:t>Bij contact met de huid of de slijmvliezen; huidirritatie, blaren, zwellingen</a:t>
            </a:r>
          </a:p>
          <a:p>
            <a:r>
              <a:rPr lang="nl-NL" dirty="0"/>
              <a:t>Bij inname via de longen; hoesten, niezen, kortademigheid, blauwverkleuring door zuurstofgebrek en ademstilstand. </a:t>
            </a:r>
          </a:p>
          <a:p>
            <a:endParaRPr lang="nl-NL" dirty="0"/>
          </a:p>
          <a:p>
            <a:r>
              <a:rPr lang="nl-NL" dirty="0"/>
              <a:t>Altijd laten braken?</a:t>
            </a:r>
          </a:p>
          <a:p>
            <a:r>
              <a:rPr lang="nl-NL" dirty="0"/>
              <a:t>Kan elk dier braken? </a:t>
            </a:r>
          </a:p>
        </p:txBody>
      </p:sp>
      <p:pic>
        <p:nvPicPr>
          <p:cNvPr id="5" name="Afbeelding 4"/>
          <p:cNvPicPr>
            <a:picLocks noChangeAspect="1"/>
          </p:cNvPicPr>
          <p:nvPr/>
        </p:nvPicPr>
        <p:blipFill>
          <a:blip r:embed="rId2"/>
          <a:stretch>
            <a:fillRect/>
          </a:stretch>
        </p:blipFill>
        <p:spPr>
          <a:xfrm>
            <a:off x="8128907" y="4379322"/>
            <a:ext cx="2857500" cy="1600200"/>
          </a:xfrm>
          <a:prstGeom prst="rect">
            <a:avLst/>
          </a:prstGeom>
        </p:spPr>
      </p:pic>
    </p:spTree>
    <p:extLst>
      <p:ext uri="{BB962C8B-B14F-4D97-AF65-F5344CB8AC3E}">
        <p14:creationId xmlns:p14="http://schemas.microsoft.com/office/powerpoint/2010/main" val="1403657617"/>
      </p:ext>
    </p:extLst>
  </p:cSld>
  <p:clrMapOvr>
    <a:masterClrMapping/>
  </p:clrMapOvr>
</p:sld>
</file>

<file path=ppt/theme/theme1.xml><?xml version="1.0" encoding="utf-8"?>
<a:theme xmlns:a="http://schemas.openxmlformats.org/drawingml/2006/main" name="pp zone leeg">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zone leeg</Template>
  <TotalTime>2192</TotalTime>
  <Words>775</Words>
  <Application>Microsoft Office PowerPoint</Application>
  <PresentationFormat>Breedbeeld</PresentationFormat>
  <Paragraphs>133</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pp zone leeg</vt:lpstr>
      <vt:lpstr>EHBD</vt:lpstr>
      <vt:lpstr>Mondholte</vt:lpstr>
      <vt:lpstr>Afwijkende vormen mondholte en gebit</vt:lpstr>
      <vt:lpstr>Tandplak, Tandsteen en Tandvlees ontsteking</vt:lpstr>
      <vt:lpstr>Haasachtigen en knaagdieren</vt:lpstr>
      <vt:lpstr>Maagtorsie</vt:lpstr>
      <vt:lpstr>Maagtorsie</vt:lpstr>
      <vt:lpstr>Braken</vt:lpstr>
      <vt:lpstr>Vergiftigingssymptomen </vt:lpstr>
      <vt:lpstr>Dunne darm</vt:lpstr>
      <vt:lpstr>Dikke darm</vt:lpstr>
      <vt:lpstr>Lever</vt:lpstr>
      <vt:lpstr>Urinewegproblemen </vt:lpstr>
      <vt:lpstr>Chronische nierproblemen</vt:lpstr>
      <vt:lpstr>Blaasontsteking</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EHBD en Pathologie</dc:title>
  <dc:creator>Kimberley Borgerink</dc:creator>
  <cp:lastModifiedBy>Nikki Pots</cp:lastModifiedBy>
  <cp:revision>108</cp:revision>
  <dcterms:created xsi:type="dcterms:W3CDTF">2019-10-22T10:45:31Z</dcterms:created>
  <dcterms:modified xsi:type="dcterms:W3CDTF">2022-09-09T13:17:14Z</dcterms:modified>
</cp:coreProperties>
</file>